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57" r:id="rId9"/>
    <p:sldId id="258" r:id="rId10"/>
    <p:sldId id="259" r:id="rId11"/>
    <p:sldId id="260" r:id="rId12"/>
    <p:sldId id="261"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20/09/2011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20/09/2011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enst.det.unifi.it/~mucchi/" TargetMode="External"/><Relationship Id="rId2" Type="http://schemas.openxmlformats.org/officeDocument/2006/relationships/hyperlink" Target="http://lenst.det.unifi.it/~mucchi/LabTecInf.html" TargetMode="External"/><Relationship Id="rId1" Type="http://schemas.openxmlformats.org/officeDocument/2006/relationships/slideLayout" Target="../slideLayouts/slideLayout2.xml"/><Relationship Id="rId4" Type="http://schemas.openxmlformats.org/officeDocument/2006/relationships/hyperlink" Target="mailto:Lorenzo.mucchi@unifi.i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lenst.det.unifi.it/~mucchi/LabTecInf.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Laboratorio di Tecnologie dell’Informazione</a:t>
            </a:r>
            <a:endParaRPr lang="it-IT" dirty="0"/>
          </a:p>
        </p:txBody>
      </p:sp>
      <p:sp>
        <p:nvSpPr>
          <p:cNvPr id="3" name="Sottotitolo 2"/>
          <p:cNvSpPr>
            <a:spLocks noGrp="1"/>
          </p:cNvSpPr>
          <p:nvPr>
            <p:ph type="subTitle" idx="1"/>
          </p:nvPr>
        </p:nvSpPr>
        <p:spPr/>
        <p:txBody>
          <a:bodyPr>
            <a:normAutofit fontScale="92500" lnSpcReduction="20000"/>
          </a:bodyPr>
          <a:lstStyle/>
          <a:p>
            <a:r>
              <a:rPr lang="it-IT" dirty="0" smtClean="0"/>
              <a:t>Lorenzo Mucchi</a:t>
            </a:r>
          </a:p>
          <a:p>
            <a:endParaRPr lang="it-IT" dirty="0" smtClean="0"/>
          </a:p>
          <a:p>
            <a:r>
              <a:rPr lang="it-IT" dirty="0" smtClean="0"/>
              <a:t>Ingegneria Elettronica e delle Telecomunicazioni</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Galileo…</a:t>
            </a:r>
            <a:endParaRPr lang="it-IT" dirty="0"/>
          </a:p>
        </p:txBody>
      </p:sp>
      <p:sp>
        <p:nvSpPr>
          <p:cNvPr id="3" name="Segnaposto contenuto 2"/>
          <p:cNvSpPr>
            <a:spLocks noGrp="1"/>
          </p:cNvSpPr>
          <p:nvPr>
            <p:ph idx="1"/>
          </p:nvPr>
        </p:nvSpPr>
        <p:spPr/>
        <p:txBody>
          <a:bodyPr>
            <a:normAutofit/>
          </a:bodyPr>
          <a:lstStyle/>
          <a:p>
            <a:r>
              <a:rPr lang="it-IT" dirty="0" smtClean="0"/>
              <a:t>“</a:t>
            </a:r>
            <a:r>
              <a:rPr lang="it-IT" i="1" dirty="0" smtClean="0"/>
              <a:t>Ma sopra tutte le invenzioni stupende, quale eminenza di mente fu quella di colui che s’immaginò di trovar modo di </a:t>
            </a:r>
            <a:r>
              <a:rPr lang="it-IT" b="1" i="1" dirty="0" smtClean="0"/>
              <a:t>comunicare</a:t>
            </a:r>
            <a:r>
              <a:rPr lang="it-IT" i="1" dirty="0" smtClean="0"/>
              <a:t> i suoi più reconditi pensieri a qualsivoglia persona benché </a:t>
            </a:r>
            <a:r>
              <a:rPr lang="it-IT" b="1" i="1" dirty="0" smtClean="0"/>
              <a:t>distante</a:t>
            </a:r>
            <a:r>
              <a:rPr lang="it-IT" i="1" dirty="0" smtClean="0"/>
              <a:t> per lunghissimo intervallo </a:t>
            </a:r>
            <a:r>
              <a:rPr lang="it-IT" b="1" i="1" dirty="0" smtClean="0"/>
              <a:t>di luogo e di tempo</a:t>
            </a:r>
            <a:r>
              <a:rPr lang="it-IT" i="1" dirty="0" smtClean="0"/>
              <a:t>?</a:t>
            </a:r>
            <a:r>
              <a:rPr lang="it-IT" dirty="0" smtClean="0"/>
              <a:t>” </a:t>
            </a:r>
          </a:p>
          <a:p>
            <a:pPr>
              <a:buNone/>
            </a:pPr>
            <a:r>
              <a:rPr lang="it-IT" dirty="0" smtClean="0"/>
              <a:t>(Galileo Galilei)</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tecnologia dell’informazione </a:t>
            </a:r>
            <a:r>
              <a:rPr lang="it-IT" dirty="0" err="1" smtClean="0"/>
              <a:t>è…</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La scienza che regola/propone lo sviluppo delle applicazioni basate sulle tecnologie di rete </a:t>
            </a:r>
          </a:p>
          <a:p>
            <a:r>
              <a:rPr lang="it-IT" dirty="0" smtClean="0"/>
              <a:t>che vengono implementate nella attuale Rete (Internet) </a:t>
            </a:r>
          </a:p>
          <a:p>
            <a:r>
              <a:rPr lang="it-IT" dirty="0" smtClean="0"/>
              <a:t>e che prospettano un’evoluzione verso la Rete Globale </a:t>
            </a:r>
          </a:p>
          <a:p>
            <a:r>
              <a:rPr lang="it-IT" dirty="0" smtClean="0"/>
              <a:t>per permettere accesso a informazione, comunicazione, condivisione della conoscenza per supportare potenzialmente l’esercizio di tutte le attività umane.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 quali strumenti?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Telecomunicazione</a:t>
            </a:r>
          </a:p>
          <a:p>
            <a:pPr lvl="1"/>
            <a:r>
              <a:rPr lang="it-IT" dirty="0" smtClean="0"/>
              <a:t>Reti di telecomunicazione</a:t>
            </a:r>
          </a:p>
          <a:p>
            <a:pPr lvl="1"/>
            <a:r>
              <a:rPr lang="it-IT" dirty="0" smtClean="0"/>
              <a:t>Architettura a livelli</a:t>
            </a:r>
          </a:p>
          <a:p>
            <a:r>
              <a:rPr lang="it-IT" dirty="0" smtClean="0"/>
              <a:t>Informatica</a:t>
            </a:r>
          </a:p>
          <a:p>
            <a:pPr lvl="1"/>
            <a:r>
              <a:rPr lang="it-IT" dirty="0" smtClean="0"/>
              <a:t>Linguaggi di programmazione</a:t>
            </a:r>
          </a:p>
          <a:p>
            <a:pPr lvl="1"/>
            <a:r>
              <a:rPr lang="it-IT" dirty="0" smtClean="0"/>
              <a:t>Interfacce di programmazione</a:t>
            </a:r>
          </a:p>
          <a:p>
            <a:pPr lvl="1"/>
            <a:r>
              <a:rPr lang="it-IT" dirty="0" smtClean="0"/>
              <a:t>Programmi</a:t>
            </a:r>
          </a:p>
          <a:p>
            <a:r>
              <a:rPr lang="it-IT" dirty="0" smtClean="0"/>
              <a:t>Mezzo fisico</a:t>
            </a:r>
          </a:p>
          <a:p>
            <a:pPr lvl="1"/>
            <a:r>
              <a:rPr lang="it-IT" dirty="0" smtClean="0"/>
              <a:t>Il computer</a:t>
            </a:r>
          </a:p>
          <a:p>
            <a:pPr lvl="1"/>
            <a:r>
              <a:rPr lang="it-IT" dirty="0" smtClean="0"/>
              <a:t>Collegamenti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Informazioni sul corso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Questo è un corso introduttivo sulle tecnologie dell’informazione, </a:t>
            </a:r>
            <a:r>
              <a:rPr lang="it-IT" dirty="0" err="1" smtClean="0"/>
              <a:t>ovvero…</a:t>
            </a:r>
            <a:endParaRPr lang="it-IT" dirty="0" smtClean="0"/>
          </a:p>
          <a:p>
            <a:pPr lvl="1"/>
            <a:r>
              <a:rPr lang="it-IT" dirty="0" smtClean="0"/>
              <a:t>Architettura del PC</a:t>
            </a:r>
          </a:p>
          <a:p>
            <a:pPr lvl="1"/>
            <a:r>
              <a:rPr lang="it-IT" dirty="0" smtClean="0"/>
              <a:t>Sistemi operativi e software</a:t>
            </a:r>
          </a:p>
          <a:p>
            <a:pPr lvl="1"/>
            <a:r>
              <a:rPr lang="it-IT" dirty="0" smtClean="0"/>
              <a:t>L’informazione e la sua codifica</a:t>
            </a:r>
          </a:p>
          <a:p>
            <a:pPr lvl="1"/>
            <a:r>
              <a:rPr lang="it-IT" dirty="0" smtClean="0"/>
              <a:t>Architettura della Rete </a:t>
            </a:r>
          </a:p>
          <a:p>
            <a:pPr lvl="1"/>
            <a:r>
              <a:rPr lang="it-IT" dirty="0" smtClean="0"/>
              <a:t>Protocolli di rete</a:t>
            </a:r>
          </a:p>
          <a:p>
            <a:pPr lvl="1"/>
            <a:r>
              <a:rPr lang="it-IT" dirty="0" smtClean="0"/>
              <a:t>Funzionamento e servizi di Internet</a:t>
            </a:r>
          </a:p>
          <a:p>
            <a:pPr lvl="1"/>
            <a:r>
              <a:rPr lang="it-IT" dirty="0" smtClean="0"/>
              <a:t>Ipertestualità</a:t>
            </a:r>
          </a:p>
          <a:p>
            <a:pPr lvl="1"/>
            <a:r>
              <a:rPr lang="it-IT" dirty="0" smtClean="0"/>
              <a:t>Linguaggio HTML</a:t>
            </a:r>
          </a:p>
          <a:p>
            <a:pPr lvl="1"/>
            <a:r>
              <a:rPr lang="it-IT" dirty="0" smtClean="0"/>
              <a:t>Web design</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Altre informazioni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54 ore</a:t>
            </a:r>
          </a:p>
          <a:p>
            <a:r>
              <a:rPr lang="it-IT" dirty="0" smtClean="0"/>
              <a:t>6 crediti</a:t>
            </a:r>
          </a:p>
          <a:p>
            <a:r>
              <a:rPr lang="it-IT" dirty="0" smtClean="0"/>
              <a:t>Solo idoneità (non c’è voto finale)</a:t>
            </a:r>
          </a:p>
          <a:p>
            <a:r>
              <a:rPr lang="it-IT" dirty="0" smtClean="0"/>
              <a:t>Frequenza non obbligatoria</a:t>
            </a:r>
          </a:p>
          <a:p>
            <a:r>
              <a:rPr lang="it-IT" dirty="0" smtClean="0"/>
              <a:t>Pre-requisiti:</a:t>
            </a:r>
          </a:p>
          <a:p>
            <a:pPr lvl="1"/>
            <a:r>
              <a:rPr lang="it-IT" dirty="0" smtClean="0"/>
              <a:t>Nessuno</a:t>
            </a:r>
          </a:p>
          <a:p>
            <a:r>
              <a:rPr lang="it-IT" dirty="0" smtClean="0"/>
              <a:t>Materiale didattico</a:t>
            </a:r>
          </a:p>
          <a:p>
            <a:pPr lvl="1"/>
            <a:r>
              <a:rPr lang="it-IT" dirty="0" smtClean="0"/>
              <a:t>Appunti e dispense </a:t>
            </a:r>
          </a:p>
          <a:p>
            <a:r>
              <a:rPr lang="it-IT" dirty="0" smtClean="0"/>
              <a:t>Modalità di svolgimento del corso</a:t>
            </a:r>
          </a:p>
          <a:p>
            <a:pPr lvl="1"/>
            <a:r>
              <a:rPr lang="it-IT" dirty="0" smtClean="0"/>
              <a:t>Lezioni frontali (27 ore, il </a:t>
            </a:r>
            <a:r>
              <a:rPr lang="it-IT" dirty="0" err="1" smtClean="0"/>
              <a:t>Mart</a:t>
            </a:r>
            <a:r>
              <a:rPr lang="it-IT" dirty="0" smtClean="0"/>
              <a:t> Ore 8,15-11,15, aula 015)</a:t>
            </a:r>
          </a:p>
          <a:p>
            <a:pPr lvl="1"/>
            <a:r>
              <a:rPr lang="it-IT" dirty="0" smtClean="0"/>
              <a:t>Esercitazioni in laboratorio (27 ore, il Mart. Ore 14-17, </a:t>
            </a:r>
            <a:r>
              <a:rPr lang="it-IT" smtClean="0"/>
              <a:t>aula </a:t>
            </a:r>
            <a:r>
              <a:rPr lang="it-IT" smtClean="0"/>
              <a:t>113 </a:t>
            </a:r>
            <a:r>
              <a:rPr lang="it-IT" dirty="0" smtClean="0"/>
              <a:t>e 114)</a:t>
            </a:r>
          </a:p>
          <a:p>
            <a:r>
              <a:rPr lang="it-IT" dirty="0" smtClean="0"/>
              <a:t>Esame</a:t>
            </a:r>
          </a:p>
          <a:p>
            <a:pPr lvl="1"/>
            <a:r>
              <a:rPr lang="it-IT" dirty="0" smtClean="0"/>
              <a:t>Test di verifica finale + prova al computer.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Libri utili</a:t>
            </a:r>
            <a:endParaRPr lang="it-IT" dirty="0"/>
          </a:p>
        </p:txBody>
      </p:sp>
      <p:sp>
        <p:nvSpPr>
          <p:cNvPr id="3" name="Segnaposto contenuto 2"/>
          <p:cNvSpPr>
            <a:spLocks noGrp="1"/>
          </p:cNvSpPr>
          <p:nvPr>
            <p:ph idx="1"/>
          </p:nvPr>
        </p:nvSpPr>
        <p:spPr/>
        <p:txBody>
          <a:bodyPr>
            <a:normAutofit lnSpcReduction="10000"/>
          </a:bodyPr>
          <a:lstStyle/>
          <a:p>
            <a:r>
              <a:rPr lang="it-IT" dirty="0" smtClean="0"/>
              <a:t>D. P. </a:t>
            </a:r>
            <a:r>
              <a:rPr lang="it-IT" dirty="0" err="1" smtClean="0"/>
              <a:t>Curtin</a:t>
            </a:r>
            <a:r>
              <a:rPr lang="it-IT" dirty="0" smtClean="0"/>
              <a:t>, K. </a:t>
            </a:r>
            <a:r>
              <a:rPr lang="it-IT" dirty="0" err="1" smtClean="0"/>
              <a:t>Foley</a:t>
            </a:r>
            <a:r>
              <a:rPr lang="it-IT" dirty="0" smtClean="0"/>
              <a:t>, K. Sen, C. </a:t>
            </a:r>
            <a:r>
              <a:rPr lang="it-IT" dirty="0" err="1" smtClean="0"/>
              <a:t>Morin</a:t>
            </a:r>
            <a:r>
              <a:rPr lang="it-IT" dirty="0" smtClean="0"/>
              <a:t>, "Informatica di base", 4° Ed., McGraw-Hill.</a:t>
            </a:r>
          </a:p>
          <a:p>
            <a:r>
              <a:rPr lang="it-IT" dirty="0" smtClean="0"/>
              <a:t>D. </a:t>
            </a:r>
            <a:r>
              <a:rPr lang="it-IT" dirty="0" err="1" smtClean="0"/>
              <a:t>Sciuto</a:t>
            </a:r>
            <a:r>
              <a:rPr lang="it-IT" dirty="0" smtClean="0"/>
              <a:t>, G. </a:t>
            </a:r>
            <a:r>
              <a:rPr lang="it-IT" dirty="0" err="1" smtClean="0"/>
              <a:t>Bonanno</a:t>
            </a:r>
            <a:r>
              <a:rPr lang="it-IT" dirty="0" smtClean="0"/>
              <a:t>, L. Mari, "Introduzione ai sistemi informatici", 4° Ed., McGraw-Hill.</a:t>
            </a:r>
          </a:p>
          <a:p>
            <a:r>
              <a:rPr lang="it-IT" dirty="0" smtClean="0"/>
              <a:t>V. Roberto, M. </a:t>
            </a:r>
            <a:r>
              <a:rPr lang="it-IT" dirty="0" err="1" smtClean="0"/>
              <a:t>Frailis</a:t>
            </a:r>
            <a:r>
              <a:rPr lang="it-IT" dirty="0" smtClean="0"/>
              <a:t>, A. </a:t>
            </a:r>
            <a:r>
              <a:rPr lang="it-IT" dirty="0" err="1" smtClean="0"/>
              <a:t>Gugliotta</a:t>
            </a:r>
            <a:r>
              <a:rPr lang="it-IT" dirty="0" smtClean="0"/>
              <a:t>, P. Omero, "Introduzione alle tecnologie web", McGraw-Hill.</a:t>
            </a:r>
          </a:p>
          <a:p>
            <a:r>
              <a:rPr lang="it-IT" dirty="0" smtClean="0"/>
              <a:t>James F. </a:t>
            </a:r>
            <a:r>
              <a:rPr lang="it-IT" dirty="0" err="1" smtClean="0"/>
              <a:t>Kurose</a:t>
            </a:r>
            <a:r>
              <a:rPr lang="it-IT" dirty="0" smtClean="0"/>
              <a:t>, e Keith W. Ross: "Internet e reti di calcolatori", Mc </a:t>
            </a:r>
            <a:r>
              <a:rPr lang="it-IT" dirty="0" err="1" smtClean="0"/>
              <a:t>Graw</a:t>
            </a:r>
            <a:r>
              <a:rPr lang="it-IT" dirty="0" smtClean="0"/>
              <a:t> Hill.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Contatti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Sito web del corso:</a:t>
            </a:r>
          </a:p>
          <a:p>
            <a:pPr lvl="1"/>
            <a:r>
              <a:rPr lang="it-IT" dirty="0" smtClean="0">
                <a:hlinkClick r:id="rId2"/>
              </a:rPr>
              <a:t>http://lenst.det.unifi.it/~mucchi/LabTecInf.html</a:t>
            </a:r>
            <a:endParaRPr lang="it-IT" dirty="0" smtClean="0"/>
          </a:p>
          <a:p>
            <a:r>
              <a:rPr lang="it-IT" dirty="0" smtClean="0"/>
              <a:t>Sito web del prof:</a:t>
            </a:r>
          </a:p>
          <a:p>
            <a:pPr lvl="1"/>
            <a:r>
              <a:rPr lang="it-IT" dirty="0" smtClean="0">
                <a:hlinkClick r:id="rId3"/>
              </a:rPr>
              <a:t>http://lenst.det.unifi.it/~mucchi/</a:t>
            </a:r>
            <a:endParaRPr lang="it-IT" dirty="0" smtClean="0"/>
          </a:p>
          <a:p>
            <a:r>
              <a:rPr lang="it-IT" dirty="0" err="1" smtClean="0"/>
              <a:t>Email</a:t>
            </a:r>
            <a:r>
              <a:rPr lang="it-IT" dirty="0" smtClean="0"/>
              <a:t> del prof:</a:t>
            </a:r>
          </a:p>
          <a:p>
            <a:pPr lvl="1"/>
            <a:r>
              <a:rPr lang="it-IT" dirty="0" smtClean="0">
                <a:hlinkClick r:id="rId4"/>
              </a:rPr>
              <a:t>lorenzo.mucchi@unifi.it</a:t>
            </a:r>
            <a:r>
              <a:rPr lang="it-IT" dirty="0" smtClean="0"/>
              <a:t> </a:t>
            </a:r>
          </a:p>
          <a:p>
            <a:r>
              <a:rPr lang="it-IT" dirty="0" smtClean="0"/>
              <a:t>Stanza del prof:</a:t>
            </a:r>
          </a:p>
          <a:p>
            <a:pPr lvl="1"/>
            <a:r>
              <a:rPr lang="it-IT" dirty="0" err="1" smtClean="0"/>
              <a:t>Dip</a:t>
            </a:r>
            <a:r>
              <a:rPr lang="it-IT" dirty="0" smtClean="0"/>
              <a:t>. di elettronica e telecomunicazioni, Santa Marta, 2° piano, stanza 480, Tel. 055 4796413</a:t>
            </a:r>
          </a:p>
          <a:p>
            <a:r>
              <a:rPr lang="it-IT" dirty="0" smtClean="0"/>
              <a:t>Mailing </a:t>
            </a:r>
            <a:r>
              <a:rPr lang="it-IT" dirty="0" err="1" smtClean="0"/>
              <a:t>list</a:t>
            </a:r>
            <a:r>
              <a:rPr lang="it-IT" dirty="0" smtClean="0"/>
              <a:t> del corso:</a:t>
            </a:r>
          </a:p>
          <a:p>
            <a:pPr lvl="1"/>
            <a:r>
              <a:rPr lang="it-IT" dirty="0" smtClean="0"/>
              <a:t>labtecinf@googlegroups.com</a:t>
            </a:r>
          </a:p>
          <a:p>
            <a:r>
              <a:rPr lang="it-IT" dirty="0" smtClean="0"/>
              <a:t>Iscriversi alla mailing </a:t>
            </a:r>
            <a:r>
              <a:rPr lang="it-IT" dirty="0" err="1" smtClean="0"/>
              <a:t>list</a:t>
            </a:r>
            <a:r>
              <a:rPr lang="it-IT" dirty="0" smtClean="0"/>
              <a:t>:</a:t>
            </a:r>
          </a:p>
          <a:p>
            <a:pPr lvl="1"/>
            <a:r>
              <a:rPr lang="it-IT" dirty="0" smtClean="0"/>
              <a:t>http://groups.google.it/group/labtecinf?hl=it</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sito del corso</a:t>
            </a:r>
            <a:endParaRPr lang="it-IT" dirty="0"/>
          </a:p>
        </p:txBody>
      </p:sp>
      <p:sp>
        <p:nvSpPr>
          <p:cNvPr id="3" name="Segnaposto contenuto 2"/>
          <p:cNvSpPr>
            <a:spLocks noGrp="1"/>
          </p:cNvSpPr>
          <p:nvPr>
            <p:ph idx="1"/>
          </p:nvPr>
        </p:nvSpPr>
        <p:spPr/>
        <p:txBody>
          <a:bodyPr/>
          <a:lstStyle/>
          <a:p>
            <a:pPr marL="342900" lvl="1" indent="-342900">
              <a:buFont typeface="Arial" pitchFamily="34" charset="0"/>
              <a:buChar char="•"/>
            </a:pPr>
            <a:r>
              <a:rPr lang="it-IT" dirty="0" smtClean="0"/>
              <a:t>Sul sito </a:t>
            </a:r>
            <a:r>
              <a:rPr lang="it-IT" dirty="0" smtClean="0">
                <a:hlinkClick r:id="rId2"/>
              </a:rPr>
              <a:t>http://lenst.det.unifi.it/~mucchi/LabTecInf.html</a:t>
            </a:r>
            <a:r>
              <a:rPr lang="it-IT" dirty="0" smtClean="0"/>
              <a:t> </a:t>
            </a:r>
            <a:br>
              <a:rPr lang="it-IT" dirty="0" smtClean="0"/>
            </a:br>
            <a:r>
              <a:rPr lang="it-IT" dirty="0" smtClean="0"/>
              <a:t>trovate tutto! </a:t>
            </a:r>
          </a:p>
          <a:p>
            <a:pPr marL="742950" lvl="2" indent="-342900"/>
            <a:r>
              <a:rPr lang="it-IT" dirty="0" smtClean="0"/>
              <a:t>Materiale didattico (dispense)</a:t>
            </a:r>
          </a:p>
          <a:p>
            <a:pPr marL="742950" lvl="2" indent="-342900"/>
            <a:r>
              <a:rPr lang="it-IT" dirty="0" smtClean="0"/>
              <a:t>Esercitazioni </a:t>
            </a:r>
          </a:p>
          <a:p>
            <a:pPr marL="742950" lvl="2" indent="-342900"/>
            <a:r>
              <a:rPr lang="it-IT" dirty="0" smtClean="0"/>
              <a:t>Programma </a:t>
            </a:r>
          </a:p>
          <a:p>
            <a:pPr marL="742950" lvl="2" indent="-342900"/>
            <a:r>
              <a:rPr lang="it-IT" dirty="0" smtClean="0"/>
              <a:t>Ricevimento </a:t>
            </a:r>
          </a:p>
          <a:p>
            <a:pPr marL="742950" lvl="2" indent="-342900"/>
            <a:r>
              <a:rPr lang="it-IT" dirty="0" smtClean="0"/>
              <a:t>Date degli esami</a:t>
            </a:r>
          </a:p>
          <a:p>
            <a:pPr marL="742950" lvl="2" indent="-342900"/>
            <a:r>
              <a:rPr lang="it-IT" dirty="0" smtClean="0"/>
              <a:t>Risultati degli esami</a:t>
            </a:r>
          </a:p>
          <a:p>
            <a:pPr marL="742950" lvl="2" indent="-342900"/>
            <a:r>
              <a:rPr lang="it-IT" dirty="0" err="1" smtClean="0"/>
              <a:t>Ecc…</a:t>
            </a:r>
            <a:endParaRPr lang="it-IT"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Programma generale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Architettura del PC</a:t>
            </a:r>
          </a:p>
          <a:p>
            <a:r>
              <a:rPr lang="it-IT" dirty="0" smtClean="0"/>
              <a:t>Sistemi operativi e software</a:t>
            </a:r>
          </a:p>
          <a:p>
            <a:r>
              <a:rPr lang="it-IT" dirty="0" smtClean="0"/>
              <a:t>L’informazione e la sua codifica</a:t>
            </a:r>
          </a:p>
          <a:p>
            <a:r>
              <a:rPr lang="it-IT" dirty="0" smtClean="0"/>
              <a:t>La trasmissione dell’informazione</a:t>
            </a:r>
          </a:p>
          <a:p>
            <a:r>
              <a:rPr lang="it-IT" dirty="0" smtClean="0"/>
              <a:t>Architettura della Rete </a:t>
            </a:r>
          </a:p>
          <a:p>
            <a:r>
              <a:rPr lang="it-IT" dirty="0" smtClean="0"/>
              <a:t>Protocolli di rete</a:t>
            </a:r>
          </a:p>
          <a:p>
            <a:r>
              <a:rPr lang="it-IT" dirty="0" smtClean="0"/>
              <a:t>Funzionamento e servizi di Internet</a:t>
            </a:r>
          </a:p>
          <a:p>
            <a:r>
              <a:rPr lang="it-IT" dirty="0" smtClean="0"/>
              <a:t>Ipertestualità</a:t>
            </a:r>
          </a:p>
          <a:p>
            <a:r>
              <a:rPr lang="it-IT" dirty="0" smtClean="0"/>
              <a:t>Linguaggio HTML</a:t>
            </a:r>
          </a:p>
          <a:p>
            <a:r>
              <a:rPr lang="it-IT" dirty="0" smtClean="0"/>
              <a:t>Web design</a:t>
            </a:r>
          </a:p>
          <a:p>
            <a:r>
              <a:rPr lang="it-IT" dirty="0" err="1" smtClean="0"/>
              <a:t>Dreamweaver</a:t>
            </a:r>
            <a:r>
              <a:rPr lang="it-IT"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ICT</a:t>
            </a:r>
            <a:endParaRPr lang="it-IT" dirty="0"/>
          </a:p>
        </p:txBody>
      </p:sp>
      <p:sp>
        <p:nvSpPr>
          <p:cNvPr id="3" name="Segnaposto contenuto 2"/>
          <p:cNvSpPr>
            <a:spLocks noGrp="1"/>
          </p:cNvSpPr>
          <p:nvPr>
            <p:ph idx="1"/>
          </p:nvPr>
        </p:nvSpPr>
        <p:spPr>
          <a:xfrm>
            <a:off x="457200" y="1600200"/>
            <a:ext cx="8229600" cy="4972072"/>
          </a:xfrm>
        </p:spPr>
        <p:txBody>
          <a:bodyPr>
            <a:normAutofit fontScale="55000" lnSpcReduction="20000"/>
          </a:bodyPr>
          <a:lstStyle/>
          <a:p>
            <a:r>
              <a:rPr lang="it-IT" dirty="0" smtClean="0"/>
              <a:t>ICT è l'acronimo di Information and </a:t>
            </a:r>
            <a:r>
              <a:rPr lang="it-IT" dirty="0" err="1" smtClean="0"/>
              <a:t>Communication</a:t>
            </a:r>
            <a:r>
              <a:rPr lang="it-IT" dirty="0" smtClean="0"/>
              <a:t> </a:t>
            </a:r>
            <a:r>
              <a:rPr lang="it-IT" dirty="0" err="1" smtClean="0"/>
              <a:t>Technology</a:t>
            </a:r>
            <a:r>
              <a:rPr lang="it-IT" dirty="0" smtClean="0"/>
              <a:t>, (cioè Tecnologia dell'Informazione e della Comunicazione). </a:t>
            </a:r>
          </a:p>
          <a:p>
            <a:r>
              <a:rPr lang="it-IT" dirty="0" smtClean="0"/>
              <a:t>Con questa sigla si intende l'insieme di studio, progettazione, sviluppo, implementazione, supporto e gestione dei sistemi informativi computerizzati, con particolare attenzione alle applicazioni software ed ai componenti hardware che le ospitano. </a:t>
            </a:r>
          </a:p>
          <a:p>
            <a:r>
              <a:rPr lang="it-IT" dirty="0" smtClean="0"/>
              <a:t>Il fine ultimo dell'ICT è la manipolazione dei dati tramite conversione, immagazzinamento, protezione, trasmissione e recupero sicuro delle informazioni.</a:t>
            </a:r>
          </a:p>
          <a:p>
            <a:r>
              <a:rPr lang="it-IT" b="1" dirty="0" smtClean="0"/>
              <a:t>I professionisti ICT sono caratterizzati da molteplici capacità di intervento, dall'installazione al design di architetture telematiche, dalla gestione di basi di dati alla progettazione di servizi integrati per la convergenza di informatica e telefonia nella telematica per i nuovi metodi di trasmissione dell’informazione.</a:t>
            </a:r>
          </a:p>
          <a:p>
            <a:r>
              <a:rPr lang="it-IT" dirty="0" smtClean="0"/>
              <a:t>L'Information </a:t>
            </a:r>
            <a:r>
              <a:rPr lang="it-IT" dirty="0" err="1" smtClean="0"/>
              <a:t>Technology</a:t>
            </a:r>
            <a:r>
              <a:rPr lang="it-IT" dirty="0" smtClean="0"/>
              <a:t> è anche un ambito di studio che si occupa dell'archiviazione, dell'elaborazione, della trasformazione e della rappresentazione delle informazioni con l'aiuto del computer e delle tecnologie a esso connessi.</a:t>
            </a:r>
          </a:p>
          <a:p>
            <a:r>
              <a:rPr lang="it-IT" b="1" dirty="0" smtClean="0"/>
              <a:t>RETI - ARCHITETTURA - MULTIMEDIALITA'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 </a:t>
            </a:r>
            <a:r>
              <a:rPr lang="it-IT" dirty="0" err="1" smtClean="0"/>
              <a:t>DEVOTO-OLI…</a:t>
            </a:r>
            <a:endParaRPr lang="it-IT" dirty="0"/>
          </a:p>
        </p:txBody>
      </p:sp>
      <p:sp>
        <p:nvSpPr>
          <p:cNvPr id="3" name="Segnaposto contenuto 2"/>
          <p:cNvSpPr>
            <a:spLocks noGrp="1"/>
          </p:cNvSpPr>
          <p:nvPr>
            <p:ph idx="1"/>
          </p:nvPr>
        </p:nvSpPr>
        <p:spPr/>
        <p:txBody>
          <a:bodyPr>
            <a:normAutofit/>
          </a:bodyPr>
          <a:lstStyle/>
          <a:p>
            <a:r>
              <a:rPr lang="it-IT" dirty="0" smtClean="0"/>
              <a:t>Telecomunicazione:</a:t>
            </a:r>
          </a:p>
          <a:p>
            <a:pPr lvl="1"/>
            <a:r>
              <a:rPr lang="it-IT" dirty="0" smtClean="0"/>
              <a:t>“Qualsiasi procedimento di trasmissione rapida a distanza di informazioni mediante ... “</a:t>
            </a:r>
          </a:p>
          <a:p>
            <a:r>
              <a:rPr lang="it-IT" dirty="0" smtClean="0"/>
              <a:t>Informatica:</a:t>
            </a:r>
          </a:p>
          <a:p>
            <a:pPr lvl="1"/>
            <a:r>
              <a:rPr lang="it-IT" dirty="0" smtClean="0"/>
              <a:t>“La scienza che consente di ordinare, trattare e trasmettere le informazioni attraverso l’elaborazione elettronica,...“</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666</Words>
  <Application>Microsoft Office PowerPoint</Application>
  <PresentationFormat>Presentazione su schermo (4:3)</PresentationFormat>
  <Paragraphs>99</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Laboratorio di Tecnologie dell’Informazione</vt:lpstr>
      <vt:lpstr>Informazioni sul corso</vt:lpstr>
      <vt:lpstr>Altre informazioni</vt:lpstr>
      <vt:lpstr>Libri utili</vt:lpstr>
      <vt:lpstr>Contatti</vt:lpstr>
      <vt:lpstr>Il sito del corso</vt:lpstr>
      <vt:lpstr>Programma generale</vt:lpstr>
      <vt:lpstr>Le ICT</vt:lpstr>
      <vt:lpstr>Dal DEVOTO-OLI…</vt:lpstr>
      <vt:lpstr>Galileo…</vt:lpstr>
      <vt:lpstr>La tecnologia dell’informazione è…</vt:lpstr>
      <vt:lpstr>Con quali strumenti?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di Tecnologie dell’Informazione</dc:title>
  <dc:creator>lorenzo</dc:creator>
  <cp:lastModifiedBy>lorenzo</cp:lastModifiedBy>
  <cp:revision>38</cp:revision>
  <dcterms:created xsi:type="dcterms:W3CDTF">2009-09-13T14:25:32Z</dcterms:created>
  <dcterms:modified xsi:type="dcterms:W3CDTF">2011-09-20T20:45:10Z</dcterms:modified>
</cp:coreProperties>
</file>